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8"/>
  </p:notesMasterIdLst>
  <p:sldIdLst>
    <p:sldId id="256" r:id="rId2"/>
    <p:sldId id="279" r:id="rId3"/>
    <p:sldId id="269" r:id="rId4"/>
    <p:sldId id="270" r:id="rId5"/>
    <p:sldId id="271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2" r:id="rId26"/>
    <p:sldId id="273" r:id="rId27"/>
    <p:sldId id="274" r:id="rId28"/>
    <p:sldId id="275" r:id="rId29"/>
    <p:sldId id="276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77" r:id="rId49"/>
    <p:sldId id="278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268" r:id="rId66"/>
    <p:sldId id="267" r:id="rId67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9DF13C-C978-FE47-A5BE-335A7B61F5E6}">
          <p14:sldIdLst>
            <p14:sldId id="256"/>
          </p14:sldIdLst>
        </p14:section>
        <p14:section name="The Game" id="{844AD73D-FE2E-D441-AA13-8AD6D75208DA}">
          <p14:sldIdLst>
            <p14:sldId id="279"/>
            <p14:sldId id="269"/>
            <p14:sldId id="270"/>
            <p14:sldId id="271"/>
          </p14:sldIdLst>
        </p14:section>
        <p14:section name="MARL" id="{28762A4B-6A3C-6C46-9A89-60D343C6DF53}">
          <p14:sldIdLst>
            <p14:sldId id="258"/>
            <p14:sldId id="260"/>
          </p14:sldIdLst>
        </p14:section>
        <p14:section name="DQNs" id="{F0C2887C-DE44-C64E-9934-F01CCE97ABDF}">
          <p14:sldIdLst>
            <p14:sldId id="259"/>
            <p14:sldId id="261"/>
          </p14:sldIdLst>
        </p14:section>
        <p14:section name="MARL to SARL" id="{8A9D5536-82D5-1A4D-A256-027FD467461C}">
          <p14:sldIdLst>
            <p14:sldId id="262"/>
            <p14:sldId id="263"/>
            <p14:sldId id="264"/>
            <p14:sldId id="265"/>
          </p14:sldIdLst>
        </p14:section>
        <p14:section name="v1" id="{DC85EDC7-9886-F846-AAEB-4B8A3EE80C67}">
          <p14:sldIdLst>
            <p14:sldId id="266"/>
          </p14:sldIdLst>
        </p14:section>
        <p14:section name="v1 frames" id="{141B88F4-3D38-4AAF-9B43-7DE6CD609735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v2" id="{A9E7F7ED-B49E-6241-9308-E999DEBB7749}">
          <p14:sldIdLst>
            <p14:sldId id="272"/>
            <p14:sldId id="273"/>
            <p14:sldId id="274"/>
            <p14:sldId id="275"/>
            <p14:sldId id="276"/>
          </p14:sldIdLst>
        </p14:section>
        <p14:section name="v2 frames split" id="{3EF0FE38-0F85-483F-825A-E9110D5681BC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v2 frames union" id="{64C70854-3A4C-453D-B5A9-1844313CD621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v3" id="{A1552BFC-7B6F-0942-8792-67C43A8E9918}">
          <p14:sldIdLst>
            <p14:sldId id="277"/>
            <p14:sldId id="278"/>
          </p14:sldIdLst>
        </p14:section>
        <p14:section name="v3 frames split" id="{9FA08184-D09C-405C-894C-9862CA01A24B}">
          <p14:sldIdLst>
            <p14:sldId id="308"/>
            <p14:sldId id="309"/>
            <p14:sldId id="310"/>
            <p14:sldId id="311"/>
            <p14:sldId id="312"/>
          </p14:sldIdLst>
        </p14:section>
        <p14:section name="v3 frames union" id="{3ADD0AFA-2FF6-4CED-89C1-39F5A4BC11B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Wrap Up" id="{71865012-020B-4049-87D1-8F129E0D2D3B}">
          <p14:sldIdLst>
            <p14:sldId id="268"/>
          </p14:sldIdLst>
        </p14:section>
        <p14:section name="Questions" id="{DAF49AC8-F0EB-FE4E-881B-D8D682DDC559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án Marrades" initials="JM" lastIdx="1" clrIdx="0">
    <p:extLst>
      <p:ext uri="{19B8F6BF-5375-455C-9EA6-DF929625EA0E}">
        <p15:presenceInfo xmlns:p15="http://schemas.microsoft.com/office/powerpoint/2012/main" userId="4b7af2719eee5b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25"/>
    <a:srgbClr val="00B050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94719"/>
  </p:normalViewPr>
  <p:slideViewPr>
    <p:cSldViewPr snapToGrid="0" snapToObjects="1" showGuides="1">
      <p:cViewPr varScale="1">
        <p:scale>
          <a:sx n="74" d="100"/>
          <a:sy n="74" d="100"/>
        </p:scale>
        <p:origin x="1312" y="192"/>
      </p:cViewPr>
      <p:guideLst>
        <p:guide orient="horz" pos="4320"/>
        <p:guide pos="77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90B9F-315C-834C-A938-E4E130C101C4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A97B3-449F-A14F-9534-5797651B725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531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3103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350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21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49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3588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8212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870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19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4696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83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212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0619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6195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3CAB-91AB-614A-8533-DDF93710F1D3}" type="datetimeFigureOut">
              <a:rPr lang="en-SE" smtClean="0"/>
              <a:t>2021-05-31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9857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B0E3-DDC0-E941-AEE4-9E0B9D3C8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Coordinated Resource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4A2D6-C6B2-104F-9650-02F080928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for centralized cooperative multi-agent reinforcement learning</a:t>
            </a:r>
          </a:p>
          <a:p>
            <a:endParaRPr lang="en-SE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SE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Emil G. </a:t>
            </a:r>
            <a:r>
              <a:rPr lang="en-US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Stålvinge, Anders Köhler &amp; Julián R. Marrades</a:t>
            </a:r>
            <a:endParaRPr lang="en-SE" sz="2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42C210D-4891-9F43-8D6D-460FCDE5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790" y="2244726"/>
            <a:ext cx="1526867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10936856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10936856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10936856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8426569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8426569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8426569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13447143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13447143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13447143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11459398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4522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4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900"/>
                            </p:stCondLst>
                            <p:childTnLst>
                              <p:par>
                                <p:cTn id="8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657494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657494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657494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3147207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3147207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3147207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8167781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8167781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8167781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6180036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8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8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  <a:blipFill>
                <a:blip r:embed="rId2"/>
                <a:stretch>
                  <a:fillRect t="-5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430723" y="4701336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6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423642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423642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423642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4044354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4044354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4044354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6802929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6802929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6802929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5710755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4044354" y="8265691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4634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2788021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2788021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2788021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1408733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1408733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1408733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4167308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4167308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4167308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3075134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6512668" y="3381377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DBFEE0-C888-C24C-9D07-F4EFB8499225}"/>
              </a:ext>
            </a:extLst>
          </p:cNvPr>
          <p:cNvGrpSpPr/>
          <p:nvPr/>
        </p:nvGrpSpPr>
        <p:grpSpPr>
          <a:xfrm>
            <a:off x="4005348" y="8140183"/>
            <a:ext cx="4137863" cy="4137863"/>
            <a:chOff x="3147207" y="4178001"/>
            <a:chExt cx="7530861" cy="75308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01E62C-8211-7A43-836E-CE5985A368C8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CE072F-B3FD-2349-AB8A-BBCFCAA8D8BA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71810F-CAD5-864B-BE84-79E7C1E567B0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6A69D9-0EB6-6641-B84D-2E855197A20E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120D66-A7E2-284D-935C-25B5A5C09590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FC37E8-A732-754C-A0A2-BE67D9E48375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D0100E-022C-CC45-85C9-A35E18355877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091974-A07E-F043-8986-87F225B9B026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3A6938-31F3-4142-9DA8-27695971C3BB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25E2AF0-6505-2640-8861-133E87634177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3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A089573-18BB-3447-B8D2-8E189C4F6583}"/>
              </a:ext>
            </a:extLst>
          </p:cNvPr>
          <p:cNvSpPr/>
          <p:nvPr/>
        </p:nvSpPr>
        <p:spPr>
          <a:xfrm>
            <a:off x="15680242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9B8802-1A3F-FA40-9FD9-B11011DDA987}"/>
              </a:ext>
            </a:extLst>
          </p:cNvPr>
          <p:cNvSpPr/>
          <p:nvPr/>
        </p:nvSpPr>
        <p:spPr>
          <a:xfrm>
            <a:off x="16749104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87C48C-2CE2-594C-97E8-2140FAB00652}"/>
              </a:ext>
            </a:extLst>
          </p:cNvPr>
          <p:cNvSpPr/>
          <p:nvPr/>
        </p:nvSpPr>
        <p:spPr>
          <a:xfrm>
            <a:off x="17817966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61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4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 &amp; v1.5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2579" t="-4225" r="-2579" b="-133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1, 3, 3, 1, 1, 1, 3, 4 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l="-4921" t="-14286" r="-1054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  <a:blipFill>
                <a:blip r:embed="rId14"/>
                <a:stretch>
                  <a:fillRect l="-14286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  <a:blipFill>
                <a:blip r:embed="rId15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  <a:blipFill>
                <a:blip r:embed="rId16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4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  <a:blipFill>
                <a:blip r:embed="rId17"/>
                <a:stretch>
                  <a:fillRect l="-10072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3, 1,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  <a:blipFill>
                <a:blip r:embed="rId18"/>
                <a:stretch>
                  <a:fillRect l="-4921" t="-15663" r="-1054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509AF0-B236-5040-BB42-4AF8CBF63434}"/>
              </a:ext>
            </a:extLst>
          </p:cNvPr>
          <p:cNvSpPr/>
          <p:nvPr/>
        </p:nvSpPr>
        <p:spPr>
          <a:xfrm>
            <a:off x="14397316" y="9763911"/>
            <a:ext cx="771912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  <a:blipFill>
                <a:blip r:embed="rId19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9E77CB3E-AFA5-7E49-81CE-EDCCEF025261}"/>
              </a:ext>
            </a:extLst>
          </p:cNvPr>
          <p:cNvSpPr/>
          <p:nvPr/>
        </p:nvSpPr>
        <p:spPr>
          <a:xfrm rot="5400000">
            <a:off x="17796119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F38168-468D-1248-87C4-61F85797D834}"/>
              </a:ext>
            </a:extLst>
          </p:cNvPr>
          <p:cNvSpPr/>
          <p:nvPr/>
        </p:nvSpPr>
        <p:spPr>
          <a:xfrm rot="5400000">
            <a:off x="18277772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[ 0.25, 0.75, 0.75, 0.25, 0.25, 0.25, 0.75, 1 ]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  <a:blipFill>
                <a:blip r:embed="rId20"/>
                <a:stretch>
                  <a:fillRect l="-2314" t="-9639" r="-3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64327928-B52C-894E-A577-F9E46378F384}"/>
              </a:ext>
            </a:extLst>
          </p:cNvPr>
          <p:cNvSpPr/>
          <p:nvPr/>
        </p:nvSpPr>
        <p:spPr>
          <a:xfrm rot="5400000">
            <a:off x="16543784" y="3755901"/>
            <a:ext cx="352625" cy="2845246"/>
          </a:xfrm>
          <a:prstGeom prst="leftBrace">
            <a:avLst>
              <a:gd name="adj1" fmla="val 8333"/>
              <a:gd name="adj2" fmla="val 90407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D61B0F8-28D3-B84B-8FCE-EF37C566F29B}"/>
              </a:ext>
            </a:extLst>
          </p:cNvPr>
          <p:cNvSpPr/>
          <p:nvPr/>
        </p:nvSpPr>
        <p:spPr>
          <a:xfrm rot="5400000">
            <a:off x="19675703" y="3763969"/>
            <a:ext cx="352625" cy="2845246"/>
          </a:xfrm>
          <a:prstGeom prst="leftBrace">
            <a:avLst>
              <a:gd name="adj1" fmla="val 8333"/>
              <a:gd name="adj2" fmla="val 10908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F175232B-6F63-BD44-9F44-D53A48E3A80C}"/>
              </a:ext>
            </a:extLst>
          </p:cNvPr>
          <p:cNvSpPr txBox="1">
            <a:spLocks/>
          </p:cNvSpPr>
          <p:nvPr/>
        </p:nvSpPr>
        <p:spPr>
          <a:xfrm>
            <a:off x="15056155" y="3945265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711BD30-21C1-BC4F-8056-B47E7FE1FE12}"/>
              </a:ext>
            </a:extLst>
          </p:cNvPr>
          <p:cNvSpPr txBox="1">
            <a:spLocks/>
          </p:cNvSpPr>
          <p:nvPr/>
        </p:nvSpPr>
        <p:spPr>
          <a:xfrm>
            <a:off x="20451215" y="3955148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44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3" presetClass="emph" presetSubtype="2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2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mph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3" presetClass="emph" presetSubtype="2" fill="hold" grpId="4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2" grpId="1"/>
      <p:bldP spid="32" grpId="2"/>
      <p:bldP spid="32" grpId="3"/>
      <p:bldP spid="32" grpId="4"/>
      <p:bldP spid="33" grpId="0"/>
      <p:bldP spid="34" grpId="0"/>
      <p:bldP spid="35" grpId="0"/>
      <p:bldP spid="36" grpId="0"/>
      <p:bldP spid="37" grpId="0"/>
      <p:bldP spid="37" grpId="1"/>
      <p:bldP spid="37" grpId="2"/>
      <p:bldP spid="38" grpId="0"/>
      <p:bldP spid="39" grpId="0"/>
      <p:bldP spid="39" grpId="1"/>
      <p:bldP spid="39" grpId="2"/>
      <p:bldP spid="40" grpId="0"/>
      <p:bldP spid="44" grpId="0" animBg="1"/>
      <p:bldP spid="45" grpId="0" animBg="1"/>
      <p:bldP spid="45" grpId="1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1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374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8217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6252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4275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955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E26672F-433C-4D30-AEC8-825E5564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816" y="3934481"/>
            <a:ext cx="6036025" cy="51080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E341C123-9BD5-4074-BF14-5A3B8BC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358" y="3934616"/>
            <a:ext cx="6801499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1D4C43E6-8755-4C38-A7D7-8A2510619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5572" y="3934751"/>
            <a:ext cx="7671827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B9C8C-DB20-4F3F-9724-302F1368E213}"/>
              </a:ext>
            </a:extLst>
          </p:cNvPr>
          <p:cNvSpPr txBox="1">
            <a:spLocks/>
          </p:cNvSpPr>
          <p:nvPr/>
        </p:nvSpPr>
        <p:spPr>
          <a:xfrm>
            <a:off x="1345571" y="2115280"/>
            <a:ext cx="7671828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32601F-116F-4E8A-94C6-DDBE08AA8BB7}"/>
              </a:ext>
            </a:extLst>
          </p:cNvPr>
          <p:cNvSpPr txBox="1">
            <a:spLocks/>
          </p:cNvSpPr>
          <p:nvPr/>
        </p:nvSpPr>
        <p:spPr>
          <a:xfrm>
            <a:off x="9608357" y="2115280"/>
            <a:ext cx="6801499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Labor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E2539C-4198-4D58-925F-CC951108E1A9}"/>
              </a:ext>
            </a:extLst>
          </p:cNvPr>
          <p:cNvSpPr txBox="1">
            <a:spLocks/>
          </p:cNvSpPr>
          <p:nvPr/>
        </p:nvSpPr>
        <p:spPr>
          <a:xfrm>
            <a:off x="17000818" y="2115280"/>
            <a:ext cx="6036023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Riot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5B0910-FB1A-46F3-8984-0F6E0D7E2496}"/>
              </a:ext>
            </a:extLst>
          </p:cNvPr>
          <p:cNvSpPr txBox="1">
            <a:spLocks/>
          </p:cNvSpPr>
          <p:nvPr/>
        </p:nvSpPr>
        <p:spPr>
          <a:xfrm>
            <a:off x="4310765" y="10311635"/>
            <a:ext cx="15760883" cy="1593149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 can we model this?</a:t>
            </a:r>
          </a:p>
        </p:txBody>
      </p:sp>
    </p:spTree>
    <p:extLst>
      <p:ext uri="{BB962C8B-B14F-4D97-AF65-F5344CB8AC3E}">
        <p14:creationId xmlns:p14="http://schemas.microsoft.com/office/powerpoint/2010/main" val="23905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9207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1856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0038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62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172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2969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41" grpId="0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4" grpId="0" animBg="1"/>
      <p:bldP spid="45" grpId="0" animBg="1"/>
      <p:bldP spid="46" grpId="0"/>
      <p:bldP spid="47" grpId="0"/>
      <p:bldP spid="52" grpId="0"/>
      <p:bldP spid="53" grpId="0"/>
      <p:bldP spid="56" grpId="0"/>
      <p:bldP spid="57" grpId="0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6212309" y="460835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6220665" y="764457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903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8216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0561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18409415" y="965488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18399254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37FC2344-E8E4-404C-90D8-BABC29C0B0FD}"/>
              </a:ext>
            </a:extLst>
          </p:cNvPr>
          <p:cNvSpPr txBox="1">
            <a:spLocks/>
          </p:cNvSpPr>
          <p:nvPr/>
        </p:nvSpPr>
        <p:spPr>
          <a:xfrm>
            <a:off x="14810831" y="11175602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101326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6133196" y="742572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4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" grpId="0" animBg="1"/>
      <p:bldP spid="5" grpId="0" animBg="1"/>
      <p:bldP spid="6" grpId="0" animBg="1"/>
      <p:bldP spid="11" grpId="0" animBg="1"/>
      <p:bldP spid="12" grpId="0" build="p"/>
      <p:bldP spid="15" grpId="0" animBg="1"/>
      <p:bldP spid="16" grpId="0"/>
      <p:bldP spid="18" grpId="0" animBg="1"/>
      <p:bldP spid="19" grpId="0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7" grpId="0" animBg="1"/>
      <p:bldP spid="20" grpId="0" animBg="1"/>
      <p:bldP spid="21" grpId="0" animBg="1"/>
      <p:bldP spid="22" grpId="0" animBg="1"/>
      <p:bldP spid="4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808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0078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15318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53013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743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08294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9998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8280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3652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0221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4661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1403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3023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812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76294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3070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727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77861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3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310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−1, −1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  <a:blipFill>
                <a:blip r:embed="rId13"/>
                <a:stretch>
                  <a:fillRect l="-2416" t="-13095" b="-154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A855B711-557F-F14E-9B4A-1C764AD29F74}"/>
              </a:ext>
            </a:extLst>
          </p:cNvPr>
          <p:cNvSpPr txBox="1">
            <a:spLocks/>
          </p:cNvSpPr>
          <p:nvPr/>
        </p:nvSpPr>
        <p:spPr>
          <a:xfrm>
            <a:off x="14871791" y="641998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66524C11-F7AA-F847-9DB7-1E8409AC8260}"/>
              </a:ext>
            </a:extLst>
          </p:cNvPr>
          <p:cNvSpPr txBox="1">
            <a:spLocks/>
          </p:cNvSpPr>
          <p:nvPr/>
        </p:nvSpPr>
        <p:spPr>
          <a:xfrm>
            <a:off x="14810831" y="820680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1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  <a:blipFill>
                <a:blip r:embed="rId16"/>
                <a:stretch>
                  <a:fillRect t="-13253" b="-168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17D2EA5-708B-174E-8AC7-65474362B09D}"/>
              </a:ext>
            </a:extLst>
          </p:cNvPr>
          <p:cNvSpPr txBox="1">
            <a:spLocks/>
          </p:cNvSpPr>
          <p:nvPr/>
        </p:nvSpPr>
        <p:spPr>
          <a:xfrm>
            <a:off x="14871791" y="1053055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312453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/>
      <p:bldP spid="60" grpId="0"/>
      <p:bldP spid="61" grpId="0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7B8849EE-6A94-A146-A326-AB7F5B6E1DBC}"/>
              </a:ext>
            </a:extLst>
          </p:cNvPr>
          <p:cNvSpPr/>
          <p:nvPr/>
        </p:nvSpPr>
        <p:spPr>
          <a:xfrm>
            <a:off x="4467583" y="4746525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834CA8-2D44-3B48-AFB0-F8BB382E337B}"/>
              </a:ext>
            </a:extLst>
          </p:cNvPr>
          <p:cNvSpPr/>
          <p:nvPr/>
        </p:nvSpPr>
        <p:spPr>
          <a:xfrm>
            <a:off x="5443155" y="5723951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5409856" y="8629548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4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13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685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40780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32803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8707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30555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6470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66293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14225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47136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1796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Single-Agent RL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Multi-Agent RL</a:t>
            </a:r>
          </a:p>
        </p:txBody>
      </p:sp>
    </p:spTree>
    <p:extLst>
      <p:ext uri="{BB962C8B-B14F-4D97-AF65-F5344CB8AC3E}">
        <p14:creationId xmlns:p14="http://schemas.microsoft.com/office/powerpoint/2010/main" val="21604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11119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73563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809298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94341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85594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B261-D87D-D24B-8627-2BEEEDC1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92FC5-CE8C-A548-8E0A-A01ADDCDD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 extraction game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DQNs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Normalization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Lazy agents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Exploits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Beyond 5-by-5 grids?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Distributed learning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200349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CD47-5DCF-6F4E-9FDC-6FC6C872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084" y="4900146"/>
            <a:ext cx="21029831" cy="3988734"/>
          </a:xfrm>
        </p:spPr>
        <p:txBody>
          <a:bodyPr>
            <a:noAutofit/>
          </a:bodyPr>
          <a:lstStyle/>
          <a:p>
            <a:pPr algn="ctr"/>
            <a:r>
              <a:rPr lang="en-SE" sz="242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137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Given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𝜋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so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𝑉</m:t>
                          </m:r>
                        </m:e>
                        <m:sup>
                          <m: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𝑖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MU SERIF ROMAN" panose="02000603000000000000" pitchFamily="2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</a:t>
                </a: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 maximized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05" t="-2624" b="-30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be the number of agents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grows exponentially with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≔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pPr>
                      <m:e>
                        <m: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sup>
                    </m:sSup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may not always lead to the same state for a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sv-S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  <a:blipFill>
                <a:blip r:embed="rId3"/>
                <a:stretch>
                  <a:fillRect l="-3165" t="-2478" r="-3400" b="-27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</a:t>
            </a:r>
          </a:p>
        </p:txBody>
      </p:sp>
    </p:spTree>
    <p:extLst>
      <p:ext uri="{BB962C8B-B14F-4D97-AF65-F5344CB8AC3E}">
        <p14:creationId xmlns:p14="http://schemas.microsoft.com/office/powerpoint/2010/main" val="359329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53" y="4744326"/>
            <a:ext cx="1427079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52" y="6147737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0"/>
            <a:ext cx="1427082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4" y="6147739"/>
            <a:ext cx="1427080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5" y="6147739"/>
            <a:ext cx="1427079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5" y="4744329"/>
            <a:ext cx="1427079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5" y="6147739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5" y="7551150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5" y="7551150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5" y="7551150"/>
            <a:ext cx="1427079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4" y="4744329"/>
            <a:ext cx="1427079" cy="42102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4" y="6147739"/>
            <a:ext cx="1427082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4" y="7551150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4" y="8954561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4" y="8954562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13" y="4744326"/>
            <a:ext cx="1427088" cy="6934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13" y="4744326"/>
            <a:ext cx="1427092" cy="20532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13" y="4744326"/>
            <a:ext cx="1427088" cy="35112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13" y="4744326"/>
            <a:ext cx="1427088" cy="49692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17" y="5437728"/>
            <a:ext cx="1427084" cy="7100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17" y="6147738"/>
            <a:ext cx="1427088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17" y="6147738"/>
            <a:ext cx="1427084" cy="21078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17" y="6147738"/>
            <a:ext cx="1427084" cy="35658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17" y="5437728"/>
            <a:ext cx="1427084" cy="21134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17" y="6797567"/>
            <a:ext cx="1427088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17" y="7551150"/>
            <a:ext cx="1427084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17" y="7551149"/>
            <a:ext cx="1427084" cy="21624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16" y="5437728"/>
            <a:ext cx="1427086" cy="35168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16" y="6797567"/>
            <a:ext cx="1427089" cy="215699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16" y="8255589"/>
            <a:ext cx="1427086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16" y="8954561"/>
            <a:ext cx="1427086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14" y="5437728"/>
            <a:ext cx="1427087" cy="49202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14" y="6797567"/>
            <a:ext cx="1427091" cy="35604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14" y="8255589"/>
            <a:ext cx="1427087" cy="21023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14" y="9713610"/>
            <a:ext cx="1427087" cy="6443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6" y="5437727"/>
            <a:ext cx="1427078" cy="13598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6" y="5437727"/>
            <a:ext cx="1427078" cy="28069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0" y="6797566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0" y="6797566"/>
            <a:ext cx="1427074" cy="144709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6" y="6797566"/>
            <a:ext cx="1427078" cy="14580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6" y="8244665"/>
            <a:ext cx="1427078" cy="109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6" y="6797566"/>
            <a:ext cx="1427078" cy="29160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6" y="8244665"/>
            <a:ext cx="1427078" cy="14689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Input labels">
            <a:extLst>
              <a:ext uri="{FF2B5EF4-FFF2-40B4-BE49-F238E27FC236}">
                <a16:creationId xmlns:a16="http://schemas.microsoft.com/office/drawing/2014/main" id="{C23010F5-D046-924F-8C84-919649AF7B39}"/>
              </a:ext>
            </a:extLst>
          </p:cNvPr>
          <p:cNvGrpSpPr/>
          <p:nvPr/>
        </p:nvGrpSpPr>
        <p:grpSpPr>
          <a:xfrm>
            <a:off x="11024143" y="5633086"/>
            <a:ext cx="1026622" cy="3907038"/>
            <a:chOff x="12680829" y="5360256"/>
            <a:chExt cx="810885" cy="30860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16602-1307-FD44-9D9B-90B4199F0A4B}"/>
                </a:ext>
              </a:extLst>
            </p:cNvPr>
            <p:cNvSpPr txBox="1"/>
            <p:nvPr/>
          </p:nvSpPr>
          <p:spPr>
            <a:xfrm>
              <a:off x="12680831" y="5360256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D499A3-85DE-AF44-B726-4D2C6E21433D}"/>
                </a:ext>
              </a:extLst>
            </p:cNvPr>
            <p:cNvSpPr txBox="1"/>
            <p:nvPr/>
          </p:nvSpPr>
          <p:spPr>
            <a:xfrm>
              <a:off x="12680830" y="6492025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017FD3-4D2F-8148-9292-3FEF81A2F120}"/>
                </a:ext>
              </a:extLst>
            </p:cNvPr>
            <p:cNvSpPr txBox="1"/>
            <p:nvPr/>
          </p:nvSpPr>
          <p:spPr>
            <a:xfrm>
              <a:off x="12680829" y="7615261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</a:t>
              </a:r>
            </a:p>
          </p:txBody>
        </p:sp>
      </p:grpSp>
      <p:grpSp>
        <p:nvGrpSpPr>
          <p:cNvPr id="161" name="Output labels">
            <a:extLst>
              <a:ext uri="{FF2B5EF4-FFF2-40B4-BE49-F238E27FC236}">
                <a16:creationId xmlns:a16="http://schemas.microsoft.com/office/drawing/2014/main" id="{EAF3DEBD-36B1-1540-BF7D-6F5CA5910BB2}"/>
              </a:ext>
            </a:extLst>
          </p:cNvPr>
          <p:cNvGrpSpPr/>
          <p:nvPr/>
        </p:nvGrpSpPr>
        <p:grpSpPr>
          <a:xfrm>
            <a:off x="20251397" y="6408519"/>
            <a:ext cx="2531491" cy="2323168"/>
            <a:chOff x="19969043" y="5972736"/>
            <a:chExt cx="1999517" cy="1834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4AED50-B99C-D642-8F1C-719848598C32}"/>
                </a:ext>
              </a:extLst>
            </p:cNvPr>
            <p:cNvSpPr txBox="1"/>
            <p:nvPr/>
          </p:nvSpPr>
          <p:spPr>
            <a:xfrm>
              <a:off x="19969043" y="5972736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FA95DC-D546-F146-BB83-0B5D0AC2919E}"/>
                </a:ext>
              </a:extLst>
            </p:cNvPr>
            <p:cNvSpPr txBox="1"/>
            <p:nvPr/>
          </p:nvSpPr>
          <p:spPr>
            <a:xfrm>
              <a:off x="19969044" y="7151338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2" y="5738180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2" y="7141592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1" y="8545005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19" y="714159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19" y="573818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18" y="854500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16" y="9948415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15" y="433477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06" y="638801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2" y="5028176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2" y="784603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2" y="9304055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1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09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683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500"/>
                            </p:stCondLst>
                            <p:childTnLst>
                              <p:par>
                                <p:cTn id="21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49" y="4744329"/>
            <a:ext cx="1427071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49" y="6147740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1"/>
            <a:ext cx="1427075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9" y="6147741"/>
            <a:ext cx="1427073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9" y="6147741"/>
            <a:ext cx="1427072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9" y="4744329"/>
            <a:ext cx="1427071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9" y="6147740"/>
            <a:ext cx="1427075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9" y="755115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9" y="7551152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9" y="7551152"/>
            <a:ext cx="1427072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8" y="4744329"/>
            <a:ext cx="1427072" cy="42102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8" y="6147740"/>
            <a:ext cx="1427076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8" y="7551151"/>
            <a:ext cx="1427076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8" y="895456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8" y="8954563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31" y="4744329"/>
            <a:ext cx="1427074" cy="6934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31" y="4744329"/>
            <a:ext cx="1427078" cy="20532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31" y="4744329"/>
            <a:ext cx="1427074" cy="35112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31" y="4744329"/>
            <a:ext cx="1427074" cy="496928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35" y="5437730"/>
            <a:ext cx="1427070" cy="7100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35" y="6147740"/>
            <a:ext cx="1427074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35" y="6147740"/>
            <a:ext cx="1427070" cy="2107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35" y="6147740"/>
            <a:ext cx="1427070" cy="356587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35" y="5437730"/>
            <a:ext cx="1427070" cy="21134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35" y="6797569"/>
            <a:ext cx="1427074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35" y="7551151"/>
            <a:ext cx="1427070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35" y="7551151"/>
            <a:ext cx="1427070" cy="216245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34" y="5437730"/>
            <a:ext cx="1427072" cy="35168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34" y="6797569"/>
            <a:ext cx="1427075" cy="21569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34" y="8255589"/>
            <a:ext cx="1427072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34" y="8954561"/>
            <a:ext cx="1427072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32" y="5437730"/>
            <a:ext cx="1427073" cy="492024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32" y="6797569"/>
            <a:ext cx="1427077" cy="356040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32" y="8255589"/>
            <a:ext cx="1427073" cy="210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32" y="9713610"/>
            <a:ext cx="1427073" cy="644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7" y="5437731"/>
            <a:ext cx="1427078" cy="13598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7" y="5437731"/>
            <a:ext cx="1427078" cy="280693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1" y="6797569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1" y="6797569"/>
            <a:ext cx="1427074" cy="14470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7" y="6797569"/>
            <a:ext cx="1427078" cy="14580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7" y="8244666"/>
            <a:ext cx="1427078" cy="109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7" y="6797569"/>
            <a:ext cx="1427078" cy="29160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7" y="8244666"/>
            <a:ext cx="1427078" cy="14689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516602-1307-FD44-9D9B-90B4199F0A4B}"/>
              </a:ext>
            </a:extLst>
          </p:cNvPr>
          <p:cNvSpPr txBox="1"/>
          <p:nvPr/>
        </p:nvSpPr>
        <p:spPr>
          <a:xfrm>
            <a:off x="11024146" y="5633087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499A3-85DE-AF44-B726-4D2C6E21433D}"/>
              </a:ext>
            </a:extLst>
          </p:cNvPr>
          <p:cNvSpPr txBox="1"/>
          <p:nvPr/>
        </p:nvSpPr>
        <p:spPr>
          <a:xfrm>
            <a:off x="11024144" y="7065965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17FD3-4D2F-8148-9292-3FEF81A2F120}"/>
              </a:ext>
            </a:extLst>
          </p:cNvPr>
          <p:cNvSpPr txBox="1"/>
          <p:nvPr/>
        </p:nvSpPr>
        <p:spPr>
          <a:xfrm>
            <a:off x="11024143" y="8488040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AED50-B99C-D642-8F1C-719848598C32}"/>
              </a:ext>
            </a:extLst>
          </p:cNvPr>
          <p:cNvSpPr txBox="1"/>
          <p:nvPr/>
        </p:nvSpPr>
        <p:spPr>
          <a:xfrm>
            <a:off x="20251398" y="6408519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A95DC-D546-F146-BB83-0B5D0AC2919E}"/>
              </a:ext>
            </a:extLst>
          </p:cNvPr>
          <p:cNvSpPr txBox="1"/>
          <p:nvPr/>
        </p:nvSpPr>
        <p:spPr>
          <a:xfrm>
            <a:off x="20251399" y="7900690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8" y="5738185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8" y="7141596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7" y="8545007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24" y="714159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24" y="573818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23" y="8545005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21" y="9948416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20" y="433477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10" y="6388012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6" y="502817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6" y="784603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6" y="930405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10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582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4000"/>
                            </p:stCondLst>
                            <p:childTnLst>
                              <p:par>
                                <p:cTn id="2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4500"/>
                            </p:stCondLst>
                            <p:childTnLst>
                              <p:par>
                                <p:cTn id="29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0"/>
                            </p:stCondLst>
                            <p:childTnLst>
                              <p:par>
                                <p:cTn id="30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3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6000"/>
                            </p:stCondLst>
                            <p:childTnLst>
                              <p:par>
                                <p:cTn id="35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6500"/>
                            </p:stCondLst>
                            <p:childTnLst>
                              <p:par>
                                <p:cTn id="3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</TotalTime>
  <Words>844</Words>
  <Application>Microsoft Macintosh PowerPoint</Application>
  <PresentationFormat>Custom</PresentationFormat>
  <Paragraphs>247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CMU Serif Roman</vt:lpstr>
      <vt:lpstr>Office Theme</vt:lpstr>
      <vt:lpstr>Coordinated Resource Extraction</vt:lpstr>
      <vt:lpstr>PowerPoint Presentation</vt:lpstr>
      <vt:lpstr>The game</vt:lpstr>
      <vt:lpstr>The game</vt:lpstr>
      <vt:lpstr>The game</vt:lpstr>
      <vt:lpstr>Single-Agent RL</vt:lpstr>
      <vt:lpstr>SARL</vt:lpstr>
      <vt:lpstr>Deep Q-Networks (DQNs)</vt:lpstr>
      <vt:lpstr>Deep Q-Networks (DQNs)</vt:lpstr>
      <vt:lpstr>MARL to SARL</vt:lpstr>
      <vt:lpstr>MARL to SARL</vt:lpstr>
      <vt:lpstr>MARL to SARL</vt:lpstr>
      <vt:lpstr>MARL to SARL</vt:lpstr>
      <vt:lpstr>v1.0 &amp; v1.5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v2.0 &amp; v2.5</vt:lpstr>
      <vt:lpstr>v2.0 &amp; v2.5</vt:lpstr>
      <vt:lpstr>v2.0 &amp; v2.5</vt:lpstr>
      <vt:lpstr>v2.0 &amp; v2.5</vt:lpstr>
      <vt:lpstr>v2.0 &amp; v2.5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v3.0 &amp; v3.5</vt:lpstr>
      <vt:lpstr>v3.0 &amp; v3.5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a nutshell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Julián Marrades</dc:creator>
  <cp:lastModifiedBy>Julián Marrades</cp:lastModifiedBy>
  <cp:revision>141</cp:revision>
  <dcterms:created xsi:type="dcterms:W3CDTF">2021-05-27T09:15:03Z</dcterms:created>
  <dcterms:modified xsi:type="dcterms:W3CDTF">2021-05-31T07:11:49Z</dcterms:modified>
</cp:coreProperties>
</file>